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  <p:embeddedFont>
      <p:font typeface="Helvetica Neue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4" roundtripDataSignature="AMtx7mis1ICtrZiZLfbP8ioEOR8rjOpE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Light-bold.fntdata"/><Relationship Id="rId30" Type="http://schemas.openxmlformats.org/officeDocument/2006/relationships/font" Target="fonts/HelveticaNeueLight-regular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italic.fntdata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34" Type="http://customschemas.google.com/relationships/presentationmetadata" Target="metadata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86d35b90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86d35b90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8d7a33d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c8d7a33d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8d7a33d4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c8d7a33d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6.png"/><Relationship Id="rId4" Type="http://schemas.openxmlformats.org/officeDocument/2006/relationships/image" Target="../media/image1.jpg"/><Relationship Id="rId5" Type="http://schemas.openxmlformats.org/officeDocument/2006/relationships/image" Target="../media/image8.jpg"/><Relationship Id="rId6" Type="http://schemas.openxmlformats.org/officeDocument/2006/relationships/image" Target="../media/image4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Relationship Id="rId3" Type="http://schemas.openxmlformats.org/officeDocument/2006/relationships/image" Target="../media/image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4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1"/>
          <p:cNvSpPr txBox="1"/>
          <p:nvPr>
            <p:ph idx="2" type="title"/>
          </p:nvPr>
        </p:nvSpPr>
        <p:spPr>
          <a:xfrm>
            <a:off x="1935325" y="3249775"/>
            <a:ext cx="46068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If-elif-else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6" name="Google Shape;21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86d35b90a_0_87"/>
          <p:cNvSpPr txBox="1"/>
          <p:nvPr/>
        </p:nvSpPr>
        <p:spPr>
          <a:xfrm>
            <a:off x="630575" y="777900"/>
            <a:ext cx="72504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1397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5844">
                <a:solidFill>
                  <a:schemeClr val="dk2"/>
                </a:solidFill>
              </a:rPr>
              <a:t>Sometimes, we would like Python to take different actions based on some </a:t>
            </a:r>
            <a:r>
              <a:rPr lang="en" sz="5844">
                <a:solidFill>
                  <a:schemeClr val="dk2"/>
                </a:solidFill>
              </a:rPr>
              <a:t>conditions</a:t>
            </a:r>
            <a:r>
              <a:rPr lang="en" sz="5844">
                <a:solidFill>
                  <a:schemeClr val="dk2"/>
                </a:solidFill>
              </a:rPr>
              <a:t>.</a:t>
            </a:r>
            <a:endParaRPr sz="5844">
              <a:solidFill>
                <a:schemeClr val="dk2"/>
              </a:solidFill>
            </a:endParaRPr>
          </a:p>
          <a:p>
            <a:pPr indent="-321397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5844">
                <a:solidFill>
                  <a:schemeClr val="dk2"/>
                </a:solidFill>
              </a:rPr>
              <a:t>To do this, Python provides us the following syntax:</a:t>
            </a:r>
            <a:endParaRPr sz="5844">
              <a:solidFill>
                <a:schemeClr val="dk2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b="1" lang="en" sz="5844">
                <a:solidFill>
                  <a:srgbClr val="6AA84F"/>
                </a:solidFill>
              </a:rPr>
              <a:t>if </a:t>
            </a:r>
            <a:r>
              <a:rPr lang="en" sz="5844">
                <a:solidFill>
                  <a:schemeClr val="dk2"/>
                </a:solidFill>
              </a:rPr>
              <a:t>(</a:t>
            </a:r>
            <a:r>
              <a:rPr b="1" lang="en" sz="5844">
                <a:solidFill>
                  <a:schemeClr val="dk2"/>
                </a:solidFill>
              </a:rPr>
              <a:t> condition1 </a:t>
            </a:r>
            <a:r>
              <a:rPr lang="en" sz="5844">
                <a:solidFill>
                  <a:schemeClr val="dk2"/>
                </a:solidFill>
              </a:rPr>
              <a:t>)</a:t>
            </a:r>
            <a:r>
              <a:rPr b="1" lang="en" sz="5844">
                <a:solidFill>
                  <a:schemeClr val="dk2"/>
                </a:solidFill>
              </a:rPr>
              <a:t>:</a:t>
            </a:r>
            <a:endParaRPr b="1" sz="5844">
              <a:solidFill>
                <a:schemeClr val="dk2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lang="en" sz="5844">
                <a:solidFill>
                  <a:schemeClr val="dk2"/>
                </a:solidFill>
              </a:rPr>
              <a:t>   &lt;statement1&gt;</a:t>
            </a:r>
            <a:endParaRPr sz="5844">
              <a:solidFill>
                <a:schemeClr val="dk2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b="1" lang="en" sz="5844">
                <a:solidFill>
                  <a:srgbClr val="6AA84F"/>
                </a:solidFill>
              </a:rPr>
              <a:t>elif </a:t>
            </a:r>
            <a:r>
              <a:rPr lang="en" sz="5844">
                <a:solidFill>
                  <a:schemeClr val="dk1"/>
                </a:solidFill>
              </a:rPr>
              <a:t>( </a:t>
            </a:r>
            <a:r>
              <a:rPr b="1" lang="en" sz="5844">
                <a:solidFill>
                  <a:schemeClr val="dk1"/>
                </a:solidFill>
              </a:rPr>
              <a:t>condition2</a:t>
            </a:r>
            <a:r>
              <a:rPr lang="en" sz="5844">
                <a:solidFill>
                  <a:schemeClr val="dk1"/>
                </a:solidFill>
              </a:rPr>
              <a:t> ):</a:t>
            </a:r>
            <a:endParaRPr sz="5844">
              <a:solidFill>
                <a:schemeClr val="dk1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b="1" lang="en" sz="5844">
                <a:solidFill>
                  <a:srgbClr val="6AA84F"/>
                </a:solidFill>
              </a:rPr>
              <a:t>   </a:t>
            </a:r>
            <a:r>
              <a:rPr lang="en" sz="5844">
                <a:solidFill>
                  <a:schemeClr val="dk1"/>
                </a:solidFill>
              </a:rPr>
              <a:t>&lt;statement2&gt;</a:t>
            </a:r>
            <a:endParaRPr sz="5844">
              <a:solidFill>
                <a:schemeClr val="dk1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b="1" lang="en" sz="5844">
                <a:solidFill>
                  <a:srgbClr val="6AA84F"/>
                </a:solidFill>
              </a:rPr>
              <a:t>else:</a:t>
            </a:r>
            <a:endParaRPr b="1" sz="5844">
              <a:solidFill>
                <a:srgbClr val="6AA84F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rPr lang="en" sz="5844">
                <a:solidFill>
                  <a:schemeClr val="dk1"/>
                </a:solidFill>
              </a:rPr>
              <a:t>  &lt;statement3&gt;</a:t>
            </a:r>
            <a:endParaRPr sz="5844">
              <a:solidFill>
                <a:schemeClr val="dk1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None/>
            </a:pPr>
            <a:r>
              <a:t/>
            </a:r>
            <a:endParaRPr b="1" sz="8244">
              <a:solidFill>
                <a:srgbClr val="6AA84F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12037" u="none" cap="none" strike="noStrike">
              <a:solidFill>
                <a:schemeClr val="dk2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</a:endParaRPr>
          </a:p>
          <a:p>
            <a:pPr indent="0" lvl="0" marL="457200" marR="4333536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i="0" sz="7644" u="none" cap="none" strike="noStrike">
              <a:solidFill>
                <a:srgbClr val="000000"/>
              </a:solidFill>
            </a:endParaRPr>
          </a:p>
        </p:txBody>
      </p:sp>
      <p:sp>
        <p:nvSpPr>
          <p:cNvPr id="222" name="Google Shape;222;gc86d35b90a_0_87"/>
          <p:cNvSpPr txBox="1"/>
          <p:nvPr>
            <p:ph idx="4294967295" type="title"/>
          </p:nvPr>
        </p:nvSpPr>
        <p:spPr>
          <a:xfrm>
            <a:off x="540300" y="3270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Flow control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8d7a33d4f_0_0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Logical operators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gc8d7a33d4f_0_0"/>
          <p:cNvSpPr txBox="1"/>
          <p:nvPr>
            <p:ph idx="1" type="body"/>
          </p:nvPr>
        </p:nvSpPr>
        <p:spPr>
          <a:xfrm>
            <a:off x="594900" y="1389600"/>
            <a:ext cx="78825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Multiple conditions can combined inside parenthesis using logical operators: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and  ( condition1 </a:t>
            </a:r>
            <a:r>
              <a:rPr b="1" lang="en" sz="1700">
                <a:solidFill>
                  <a:srgbClr val="6AA84F"/>
                </a:solidFill>
              </a:rPr>
              <a:t>and </a:t>
            </a:r>
            <a:r>
              <a:rPr lang="en" sz="1700"/>
              <a:t>condition2 )</a:t>
            </a:r>
            <a:endParaRPr sz="1700"/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or </a:t>
            </a:r>
            <a:r>
              <a:rPr lang="en" sz="1700"/>
              <a:t>( condition1 </a:t>
            </a:r>
            <a:r>
              <a:rPr b="1" lang="en" sz="1700">
                <a:solidFill>
                  <a:srgbClr val="6AA84F"/>
                </a:solidFill>
              </a:rPr>
              <a:t>or </a:t>
            </a:r>
            <a:r>
              <a:rPr lang="en" sz="1700"/>
              <a:t>condition2 )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8d7a33d4f_0_5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Comparison operators: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gc8d7a33d4f_0_5"/>
          <p:cNvSpPr txBox="1"/>
          <p:nvPr>
            <p:ph idx="1" type="body"/>
          </p:nvPr>
        </p:nvSpPr>
        <p:spPr>
          <a:xfrm>
            <a:off x="594900" y="1389600"/>
            <a:ext cx="78825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== equality: ( a == b 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!= not equal: ( a != b 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&gt; greater than: ( 5 &gt; 6 )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&lt; lower than: ( 5 &lt; 6 )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&gt;= greater equal: ( 6 &gt;= 3 )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=&lt; lower equal: ( 5 &lt;= 4 )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